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"/>
  </p:handoutMasterIdLst>
  <p:sldIdLst>
    <p:sldId id="256" r:id="rId2"/>
  </p:sldIdLst>
  <p:sldSz cx="6858000" cy="121920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wabata-yasuhiro" initials="k" lastIdx="1" clrIdx="0">
    <p:extLst>
      <p:ext uri="{19B8F6BF-5375-455C-9EA6-DF929625EA0E}">
        <p15:presenceInfo xmlns:p15="http://schemas.microsoft.com/office/powerpoint/2012/main" userId="kawabata-yasuhir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087" autoAdjust="0"/>
  </p:normalViewPr>
  <p:slideViewPr>
    <p:cSldViewPr snapToGrid="0">
      <p:cViewPr>
        <p:scale>
          <a:sx n="100" d="100"/>
          <a:sy n="100" d="100"/>
        </p:scale>
        <p:origin x="972" y="-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7" d="100"/>
          <a:sy n="47" d="100"/>
        </p:scale>
        <p:origin x="2720" y="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handoutMaster" Target="handoutMasters/handout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9575" cy="498475"/>
          </a:xfrm>
          <a:prstGeom prst="rect">
            <a:avLst/>
          </a:prstGeom>
        </p:spPr>
        <p:txBody>
          <a:bodyPr vert="horz" lIns="91421" tIns="45710" rIns="91421" bIns="4571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040" y="2"/>
            <a:ext cx="2949575" cy="498475"/>
          </a:xfrm>
          <a:prstGeom prst="rect">
            <a:avLst/>
          </a:prstGeom>
        </p:spPr>
        <p:txBody>
          <a:bodyPr vert="horz" lIns="91421" tIns="45710" rIns="91421" bIns="45710" rtlCol="0"/>
          <a:lstStyle>
            <a:lvl1pPr algn="r">
              <a:defRPr sz="1200"/>
            </a:lvl1pPr>
          </a:lstStyle>
          <a:p>
            <a:fld id="{4572C8DE-346A-421D-A857-573EDDC30E8F}" type="datetimeFigureOut">
              <a:rPr kumimoji="1" lang="ja-JP" altLang="en-US" smtClean="0"/>
              <a:t>2025/7/7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440864"/>
            <a:ext cx="2949575" cy="498475"/>
          </a:xfrm>
          <a:prstGeom prst="rect">
            <a:avLst/>
          </a:prstGeom>
        </p:spPr>
        <p:txBody>
          <a:bodyPr vert="horz" lIns="91421" tIns="45710" rIns="91421" bIns="4571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040" y="9440864"/>
            <a:ext cx="2949575" cy="498475"/>
          </a:xfrm>
          <a:prstGeom prst="rect">
            <a:avLst/>
          </a:prstGeom>
        </p:spPr>
        <p:txBody>
          <a:bodyPr vert="horz" lIns="91421" tIns="45710" rIns="91421" bIns="45710" rtlCol="0" anchor="b"/>
          <a:lstStyle>
            <a:lvl1pPr algn="r">
              <a:defRPr sz="1200"/>
            </a:lvl1pPr>
          </a:lstStyle>
          <a:p>
            <a:fld id="{55E1005B-045E-4A31-8402-F34981EB85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9061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F12A-2DCB-4D19-9677-9446D71D4DCC}" type="datetimeFigureOut">
              <a:rPr kumimoji="1" lang="ja-JP" altLang="en-US" smtClean="0"/>
              <a:t>2025/7/7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5B587-6D99-4516-A568-324C32F0A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114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F12A-2DCB-4D19-9677-9446D71D4DCC}" type="datetimeFigureOut">
              <a:rPr kumimoji="1" lang="ja-JP" altLang="en-US" smtClean="0"/>
              <a:t>2025/7/7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5B587-6D99-4516-A568-324C32F0A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21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F12A-2DCB-4D19-9677-9446D71D4DCC}" type="datetimeFigureOut">
              <a:rPr kumimoji="1" lang="ja-JP" altLang="en-US" smtClean="0"/>
              <a:t>2025/7/7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5B587-6D99-4516-A568-324C32F0A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877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F12A-2DCB-4D19-9677-9446D71D4DCC}" type="datetimeFigureOut">
              <a:rPr kumimoji="1" lang="ja-JP" altLang="en-US" smtClean="0"/>
              <a:t>2025/7/7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5B587-6D99-4516-A568-324C32F0A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1843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F12A-2DCB-4D19-9677-9446D71D4DCC}" type="datetimeFigureOut">
              <a:rPr kumimoji="1" lang="ja-JP" altLang="en-US" smtClean="0"/>
              <a:t>2025/7/7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5B587-6D99-4516-A568-324C32F0A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2188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F12A-2DCB-4D19-9677-9446D71D4DCC}" type="datetimeFigureOut">
              <a:rPr kumimoji="1" lang="ja-JP" altLang="en-US" smtClean="0"/>
              <a:t>2025/7/7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5B587-6D99-4516-A568-324C32F0A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0841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F12A-2DCB-4D19-9677-9446D71D4DCC}" type="datetimeFigureOut">
              <a:rPr kumimoji="1" lang="ja-JP" altLang="en-US" smtClean="0"/>
              <a:t>2025/7/7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5B587-6D99-4516-A568-324C32F0A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3594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F12A-2DCB-4D19-9677-9446D71D4DCC}" type="datetimeFigureOut">
              <a:rPr kumimoji="1" lang="ja-JP" altLang="en-US" smtClean="0"/>
              <a:t>2025/7/7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5B587-6D99-4516-A568-324C32F0A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2319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F12A-2DCB-4D19-9677-9446D71D4DCC}" type="datetimeFigureOut">
              <a:rPr kumimoji="1" lang="ja-JP" altLang="en-US" smtClean="0"/>
              <a:t>2025/7/7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5B587-6D99-4516-A568-324C32F0A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0655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F12A-2DCB-4D19-9677-9446D71D4DCC}" type="datetimeFigureOut">
              <a:rPr kumimoji="1" lang="ja-JP" altLang="en-US" smtClean="0"/>
              <a:t>2025/7/7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5B587-6D99-4516-A568-324C32F0A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9346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F12A-2DCB-4D19-9677-9446D71D4DCC}" type="datetimeFigureOut">
              <a:rPr kumimoji="1" lang="ja-JP" altLang="en-US" smtClean="0"/>
              <a:t>2025/7/7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5B587-6D99-4516-A568-324C32F0A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9933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8F12A-2DCB-4D19-9677-9446D71D4DCC}" type="datetimeFigureOut">
              <a:rPr kumimoji="1" lang="ja-JP" altLang="en-US" smtClean="0"/>
              <a:t>2025/7/7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5B587-6D99-4516-A568-324C32F0A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574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="" xmlns:a16="http://schemas.microsoft.com/office/drawing/2014/main" id="{A2BFFFD3-5BF6-44DB-8345-65F4F4887039}"/>
              </a:ext>
            </a:extLst>
          </p:cNvPr>
          <p:cNvSpPr/>
          <p:nvPr/>
        </p:nvSpPr>
        <p:spPr>
          <a:xfrm>
            <a:off x="2865" y="989557"/>
            <a:ext cx="6858000" cy="2247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="" xmlns:a16="http://schemas.microsoft.com/office/drawing/2014/main" id="{58F1E2D9-A976-48C0-AEF6-774DC1B475AB}"/>
              </a:ext>
            </a:extLst>
          </p:cNvPr>
          <p:cNvSpPr/>
          <p:nvPr/>
        </p:nvSpPr>
        <p:spPr>
          <a:xfrm>
            <a:off x="80154" y="1594951"/>
            <a:ext cx="62634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3000" dirty="0" smtClean="0">
                <a:solidFill>
                  <a:schemeClr val="accent1"/>
                </a:solidFill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９月例会・第３９回事業創造座</a:t>
            </a:r>
            <a:endParaRPr lang="en-US" altLang="ja-JP" sz="3000" dirty="0" smtClean="0">
              <a:solidFill>
                <a:schemeClr val="accent1"/>
              </a:solidFill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  <a:p>
            <a:pPr algn="ctr"/>
            <a:endParaRPr lang="ja-JP" altLang="en-US" sz="2400" dirty="0">
              <a:solidFill>
                <a:srgbClr val="C00000"/>
              </a:solidFill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="" xmlns:a16="http://schemas.microsoft.com/office/drawing/2014/main" id="{7ADDE633-1003-456A-8367-55F90224154E}"/>
              </a:ext>
            </a:extLst>
          </p:cNvPr>
          <p:cNvSpPr/>
          <p:nvPr/>
        </p:nvSpPr>
        <p:spPr>
          <a:xfrm>
            <a:off x="31750" y="2983701"/>
            <a:ext cx="681034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事業</a:t>
            </a:r>
            <a:r>
              <a:rPr lang="ja-JP" altLang="en-US" dirty="0" smtClean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創造</a:t>
            </a:r>
            <a:r>
              <a:rPr lang="ja-JP" altLang="en-US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講座</a:t>
            </a:r>
            <a:endParaRPr lang="en-US" altLang="ja-JP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  <a:p>
            <a:r>
              <a:rPr lang="ja-JP" altLang="en-US" sz="2600" dirty="0" smtClean="0">
                <a:solidFill>
                  <a:srgbClr val="C00000"/>
                </a:solidFill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「地域</a:t>
            </a:r>
            <a:r>
              <a:rPr lang="ja-JP" altLang="en-US" sz="2600" dirty="0" smtClean="0">
                <a:solidFill>
                  <a:srgbClr val="C00000"/>
                </a:solidFill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活性化における道の駅としての役割」</a:t>
            </a:r>
            <a:endParaRPr lang="en-US" altLang="ja-JP" sz="2600" dirty="0" smtClean="0">
              <a:solidFill>
                <a:srgbClr val="C0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14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en-US" altLang="ja-JP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【</a:t>
            </a:r>
            <a:r>
              <a:rPr lang="ja-JP" altLang="en-US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講演概要</a:t>
            </a:r>
            <a:r>
              <a:rPr lang="en-US" altLang="ja-JP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】</a:t>
            </a:r>
          </a:p>
          <a:p>
            <a:pPr algn="just"/>
            <a:r>
              <a:rPr lang="ja-JP" altLang="en-US" sz="1200" b="1" dirty="0" smtClean="0">
                <a:latin typeface="AR丸ゴシック体M" panose="020B0609010101010101" pitchFamily="49" charset="-128"/>
                <a:ea typeface="AR丸ゴシック体M" panose="020B0609010101010101" pitchFamily="49" charset="-128"/>
              </a:rPr>
              <a:t>  全国</a:t>
            </a:r>
            <a:r>
              <a:rPr lang="ja-JP" altLang="en-US" sz="1200" b="1" dirty="0" smtClean="0">
                <a:latin typeface="AR丸ゴシック体M" panose="020B0609010101010101" pitchFamily="49" charset="-128"/>
                <a:ea typeface="AR丸ゴシック体M" panose="020B0609010101010101" pitchFamily="49" charset="-128"/>
              </a:rPr>
              <a:t>に</a:t>
            </a:r>
            <a:r>
              <a:rPr lang="en-US" altLang="ja-JP" sz="1200" b="1" dirty="0" smtClean="0">
                <a:latin typeface="AR丸ゴシック体M" panose="020B0609010101010101" pitchFamily="49" charset="-128"/>
                <a:ea typeface="AR丸ゴシック体M" panose="020B0609010101010101" pitchFamily="49" charset="-128"/>
              </a:rPr>
              <a:t>1230</a:t>
            </a:r>
            <a:r>
              <a:rPr lang="ja-JP" altLang="en-US" sz="1200" b="1" dirty="0" smtClean="0">
                <a:latin typeface="AR丸ゴシック体M" panose="020B0609010101010101" pitchFamily="49" charset="-128"/>
                <a:ea typeface="AR丸ゴシック体M" panose="020B0609010101010101" pitchFamily="49" charset="-128"/>
              </a:rPr>
              <a:t>駅ほどある道の駅。休憩場所としての道の駅から昨今、様々な特徴を持つ道の</a:t>
            </a:r>
            <a:r>
              <a:rPr lang="ja-JP" altLang="en-US" sz="1200" b="1" dirty="0" smtClean="0">
                <a:latin typeface="AR丸ゴシック体M" panose="020B0609010101010101" pitchFamily="49" charset="-128"/>
                <a:ea typeface="AR丸ゴシック体M" panose="020B0609010101010101" pitchFamily="49" charset="-128"/>
              </a:rPr>
              <a:t>駅</a:t>
            </a:r>
            <a:endParaRPr lang="en-US" altLang="ja-JP" sz="1200" b="1" dirty="0" smtClean="0">
              <a:latin typeface="AR丸ゴシック体M" panose="020B0609010101010101" pitchFamily="49" charset="-128"/>
              <a:ea typeface="AR丸ゴシック体M" panose="020B0609010101010101" pitchFamily="49" charset="-128"/>
            </a:endParaRPr>
          </a:p>
          <a:p>
            <a:pPr algn="just"/>
            <a:r>
              <a:rPr lang="ja-JP" altLang="en-US" sz="1200" b="1" dirty="0" smtClean="0">
                <a:latin typeface="AR丸ゴシック体M" panose="020B0609010101010101" pitchFamily="49" charset="-128"/>
                <a:ea typeface="AR丸ゴシック体M" panose="020B0609010101010101" pitchFamily="49" charset="-128"/>
              </a:rPr>
              <a:t>  が現れ</a:t>
            </a:r>
            <a:r>
              <a:rPr lang="ja-JP" altLang="en-US" sz="1200" b="1" dirty="0" smtClean="0">
                <a:latin typeface="AR丸ゴシック体M" panose="020B0609010101010101" pitchFamily="49" charset="-128"/>
                <a:ea typeface="AR丸ゴシック体M" panose="020B0609010101010101" pitchFamily="49" charset="-128"/>
              </a:rPr>
              <a:t>、話題となっている。</a:t>
            </a:r>
            <a:r>
              <a:rPr lang="en-US" altLang="ja-JP" sz="1200" b="1" dirty="0" smtClean="0">
                <a:latin typeface="AR丸ゴシック体M" panose="020B0609010101010101" pitchFamily="49" charset="-128"/>
                <a:ea typeface="AR丸ゴシック体M" panose="020B0609010101010101" pitchFamily="49" charset="-128"/>
              </a:rPr>
              <a:t>2023</a:t>
            </a:r>
            <a:r>
              <a:rPr lang="ja-JP" altLang="en-US" sz="1200" b="1" dirty="0" smtClean="0">
                <a:latin typeface="AR丸ゴシック体M" panose="020B0609010101010101" pitchFamily="49" charset="-128"/>
                <a:ea typeface="AR丸ゴシック体M" panose="020B0609010101010101" pitchFamily="49" charset="-128"/>
              </a:rPr>
              <a:t>年に新規オープンし、僅か</a:t>
            </a:r>
            <a:r>
              <a:rPr lang="en-US" altLang="ja-JP" sz="1200" b="1" dirty="0" smtClean="0">
                <a:latin typeface="AR丸ゴシック体M" panose="020B0609010101010101" pitchFamily="49" charset="-128"/>
                <a:ea typeface="AR丸ゴシック体M" panose="020B0609010101010101" pitchFamily="49" charset="-128"/>
              </a:rPr>
              <a:t>2</a:t>
            </a:r>
            <a:r>
              <a:rPr lang="ja-JP" altLang="en-US" sz="1200" b="1" dirty="0" smtClean="0">
                <a:latin typeface="AR丸ゴシック体M" panose="020B0609010101010101" pitchFamily="49" charset="-128"/>
                <a:ea typeface="AR丸ゴシック体M" panose="020B0609010101010101" pitchFamily="49" charset="-128"/>
              </a:rPr>
              <a:t>年で全国</a:t>
            </a:r>
            <a:r>
              <a:rPr lang="en-US" altLang="ja-JP" sz="1200" b="1" dirty="0" smtClean="0">
                <a:latin typeface="AR丸ゴシック体M" panose="020B0609010101010101" pitchFamily="49" charset="-128"/>
                <a:ea typeface="AR丸ゴシック体M" panose="020B0609010101010101" pitchFamily="49" charset="-128"/>
              </a:rPr>
              <a:t>1</a:t>
            </a:r>
            <a:r>
              <a:rPr lang="ja-JP" altLang="en-US" sz="1200" b="1" dirty="0" smtClean="0">
                <a:latin typeface="AR丸ゴシック体M" panose="020B0609010101010101" pitchFamily="49" charset="-128"/>
                <a:ea typeface="AR丸ゴシック体M" panose="020B0609010101010101" pitchFamily="49" charset="-128"/>
              </a:rPr>
              <a:t>位の道の駅と</a:t>
            </a:r>
            <a:r>
              <a:rPr lang="ja-JP" altLang="en-US" sz="1200" b="1" dirty="0" smtClean="0">
                <a:latin typeface="AR丸ゴシック体M" panose="020B0609010101010101" pitchFamily="49" charset="-128"/>
                <a:ea typeface="AR丸ゴシック体M" panose="020B0609010101010101" pitchFamily="49" charset="-128"/>
              </a:rPr>
              <a:t>なった</a:t>
            </a:r>
            <a:endParaRPr lang="en-US" altLang="ja-JP" sz="1200" b="1" dirty="0" smtClean="0">
              <a:latin typeface="AR丸ゴシック体M" panose="020B0609010101010101" pitchFamily="49" charset="-128"/>
              <a:ea typeface="AR丸ゴシック体M" panose="020B0609010101010101" pitchFamily="49" charset="-128"/>
            </a:endParaRPr>
          </a:p>
          <a:p>
            <a:pPr algn="just"/>
            <a:r>
              <a:rPr lang="ja-JP" altLang="en-US" sz="1200" b="1" smtClean="0">
                <a:latin typeface="AR丸ゴシック体M" panose="020B0609010101010101" pitchFamily="49" charset="-128"/>
                <a:ea typeface="AR丸ゴシック体M" panose="020B0609010101010101" pitchFamily="49" charset="-128"/>
              </a:rPr>
              <a:t>  「</a:t>
            </a:r>
            <a:r>
              <a:rPr lang="ja-JP" altLang="en-US" sz="1200" b="1" dirty="0" smtClean="0">
                <a:latin typeface="AR丸ゴシック体M" panose="020B0609010101010101" pitchFamily="49" charset="-128"/>
                <a:ea typeface="AR丸ゴシック体M" panose="020B0609010101010101" pitchFamily="49" charset="-128"/>
              </a:rPr>
              <a:t>道の駅まえばし赤城」の事業創造とは。</a:t>
            </a:r>
            <a:endParaRPr lang="en-US" altLang="ja-JP" sz="1200" b="1" dirty="0" smtClean="0">
              <a:solidFill>
                <a:srgbClr val="C00000"/>
              </a:solidFill>
              <a:latin typeface="AR丸ゴシック体M" panose="020B0609010101010101" pitchFamily="49" charset="-128"/>
              <a:ea typeface="AR丸ゴシック体M" panose="020B0609010101010101" pitchFamily="49" charset="-128"/>
            </a:endParaRPr>
          </a:p>
          <a:p>
            <a:endParaRPr lang="en-US" altLang="ja-JP" sz="2400" dirty="0" smtClean="0">
              <a:solidFill>
                <a:srgbClr val="C00000"/>
              </a:solidFill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  <a:p>
            <a:endParaRPr lang="en-US" altLang="ja-JP" sz="2400" dirty="0">
              <a:solidFill>
                <a:srgbClr val="C00000"/>
              </a:solidFill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  <a:p>
            <a:endParaRPr lang="ja-JP" altLang="en-US" sz="2400" dirty="0">
              <a:solidFill>
                <a:srgbClr val="C00000"/>
              </a:solidFill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="" xmlns:a16="http://schemas.microsoft.com/office/drawing/2014/main" id="{4DAD3B3F-7ED5-42CA-AFBC-34A3AAD59740}"/>
              </a:ext>
            </a:extLst>
          </p:cNvPr>
          <p:cNvSpPr/>
          <p:nvPr/>
        </p:nvSpPr>
        <p:spPr>
          <a:xfrm>
            <a:off x="199307" y="2240056"/>
            <a:ext cx="6642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開催日：</a:t>
            </a:r>
            <a:r>
              <a:rPr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令和７年９月１１日（木）開会：</a:t>
            </a:r>
            <a:r>
              <a:rPr lang="en-US" altLang="ja-JP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15:00</a:t>
            </a:r>
            <a:r>
              <a:rPr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（受付開始</a:t>
            </a:r>
            <a:r>
              <a:rPr lang="en-US" altLang="ja-JP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14:30)</a:t>
            </a:r>
            <a:endParaRPr lang="ja-JP" altLang="en-US" sz="1200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="" xmlns:a16="http://schemas.microsoft.com/office/drawing/2014/main" id="{082CFEB9-486C-425E-8B95-D95B24ABDF9E}"/>
              </a:ext>
            </a:extLst>
          </p:cNvPr>
          <p:cNvSpPr/>
          <p:nvPr/>
        </p:nvSpPr>
        <p:spPr>
          <a:xfrm>
            <a:off x="199307" y="2424784"/>
            <a:ext cx="676089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会　 場</a:t>
            </a:r>
            <a:r>
              <a:rPr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：前橋商工会議所 「アイビー」</a:t>
            </a:r>
            <a:r>
              <a:rPr lang="ja-JP" altLang="en-US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前橋市日吉町</a:t>
            </a:r>
            <a:r>
              <a:rPr lang="en-US" altLang="ja-JP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1-8-1</a:t>
            </a:r>
            <a:endParaRPr lang="en-US" altLang="ja-JP" sz="1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1400" b="1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　</a:t>
            </a:r>
            <a:endParaRPr lang="ja-JP" altLang="en-US" sz="1400" b="1" dirty="0">
              <a:solidFill>
                <a:srgbClr val="FF0000"/>
              </a:solidFill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</p:txBody>
      </p:sp>
      <p:grpSp>
        <p:nvGrpSpPr>
          <p:cNvPr id="27" name="グループ化 26">
            <a:extLst>
              <a:ext uri="{FF2B5EF4-FFF2-40B4-BE49-F238E27FC236}">
                <a16:creationId xmlns="" xmlns:a16="http://schemas.microsoft.com/office/drawing/2014/main" id="{B76E7DFE-B596-4CAF-B73A-8227B4C4ED5C}"/>
              </a:ext>
            </a:extLst>
          </p:cNvPr>
          <p:cNvGrpSpPr/>
          <p:nvPr/>
        </p:nvGrpSpPr>
        <p:grpSpPr>
          <a:xfrm>
            <a:off x="31750" y="4652559"/>
            <a:ext cx="6858000" cy="374609"/>
            <a:chOff x="0" y="3563388"/>
            <a:chExt cx="7810500" cy="374609"/>
          </a:xfrm>
        </p:grpSpPr>
        <p:sp>
          <p:nvSpPr>
            <p:cNvPr id="22" name="フリーフォーム: 図形 21">
              <a:extLst>
                <a:ext uri="{FF2B5EF4-FFF2-40B4-BE49-F238E27FC236}">
                  <a16:creationId xmlns="" xmlns:a16="http://schemas.microsoft.com/office/drawing/2014/main" id="{364E9BC5-A593-4CA4-B228-CF5843B6A7D2}"/>
                </a:ext>
              </a:extLst>
            </p:cNvPr>
            <p:cNvSpPr/>
            <p:nvPr/>
          </p:nvSpPr>
          <p:spPr>
            <a:xfrm>
              <a:off x="0" y="3571875"/>
              <a:ext cx="1981200" cy="361960"/>
            </a:xfrm>
            <a:custGeom>
              <a:avLst/>
              <a:gdLst>
                <a:gd name="connsiteX0" fmla="*/ 0 w 1428750"/>
                <a:gd name="connsiteY0" fmla="*/ 9525 h 361960"/>
                <a:gd name="connsiteX1" fmla="*/ 723900 w 1428750"/>
                <a:gd name="connsiteY1" fmla="*/ 361950 h 361960"/>
                <a:gd name="connsiteX2" fmla="*/ 1428750 w 1428750"/>
                <a:gd name="connsiteY2" fmla="*/ 0 h 361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8750" h="361960">
                  <a:moveTo>
                    <a:pt x="0" y="9525"/>
                  </a:moveTo>
                  <a:cubicBezTo>
                    <a:pt x="242887" y="186531"/>
                    <a:pt x="485775" y="363538"/>
                    <a:pt x="723900" y="361950"/>
                  </a:cubicBezTo>
                  <a:cubicBezTo>
                    <a:pt x="962025" y="360363"/>
                    <a:pt x="1195387" y="180181"/>
                    <a:pt x="1428750" y="0"/>
                  </a:cubicBezTo>
                </a:path>
              </a:pathLst>
            </a:custGeom>
            <a:noFill/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フリーフォーム: 図形 23">
              <a:extLst>
                <a:ext uri="{FF2B5EF4-FFF2-40B4-BE49-F238E27FC236}">
                  <a16:creationId xmlns="" xmlns:a16="http://schemas.microsoft.com/office/drawing/2014/main" id="{A612739A-2A62-41A8-B153-702DD87451B4}"/>
                </a:ext>
              </a:extLst>
            </p:cNvPr>
            <p:cNvSpPr/>
            <p:nvPr/>
          </p:nvSpPr>
          <p:spPr>
            <a:xfrm>
              <a:off x="1962150" y="3571875"/>
              <a:ext cx="1981200" cy="361960"/>
            </a:xfrm>
            <a:custGeom>
              <a:avLst/>
              <a:gdLst>
                <a:gd name="connsiteX0" fmla="*/ 0 w 1428750"/>
                <a:gd name="connsiteY0" fmla="*/ 9525 h 361960"/>
                <a:gd name="connsiteX1" fmla="*/ 723900 w 1428750"/>
                <a:gd name="connsiteY1" fmla="*/ 361950 h 361960"/>
                <a:gd name="connsiteX2" fmla="*/ 1428750 w 1428750"/>
                <a:gd name="connsiteY2" fmla="*/ 0 h 361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8750" h="361960">
                  <a:moveTo>
                    <a:pt x="0" y="9525"/>
                  </a:moveTo>
                  <a:cubicBezTo>
                    <a:pt x="242887" y="186531"/>
                    <a:pt x="485775" y="363538"/>
                    <a:pt x="723900" y="361950"/>
                  </a:cubicBezTo>
                  <a:cubicBezTo>
                    <a:pt x="962025" y="360363"/>
                    <a:pt x="1195387" y="180181"/>
                    <a:pt x="1428750" y="0"/>
                  </a:cubicBezTo>
                </a:path>
              </a:pathLst>
            </a:custGeom>
            <a:noFill/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フリーフォーム: 図形 24">
              <a:extLst>
                <a:ext uri="{FF2B5EF4-FFF2-40B4-BE49-F238E27FC236}">
                  <a16:creationId xmlns="" xmlns:a16="http://schemas.microsoft.com/office/drawing/2014/main" id="{36E24BCD-204F-46F6-A79B-3A76939129EA}"/>
                </a:ext>
              </a:extLst>
            </p:cNvPr>
            <p:cNvSpPr/>
            <p:nvPr/>
          </p:nvSpPr>
          <p:spPr>
            <a:xfrm>
              <a:off x="3886202" y="3576037"/>
              <a:ext cx="1981200" cy="361960"/>
            </a:xfrm>
            <a:custGeom>
              <a:avLst/>
              <a:gdLst>
                <a:gd name="connsiteX0" fmla="*/ 0 w 1428750"/>
                <a:gd name="connsiteY0" fmla="*/ 9525 h 361960"/>
                <a:gd name="connsiteX1" fmla="*/ 723900 w 1428750"/>
                <a:gd name="connsiteY1" fmla="*/ 361950 h 361960"/>
                <a:gd name="connsiteX2" fmla="*/ 1428750 w 1428750"/>
                <a:gd name="connsiteY2" fmla="*/ 0 h 361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8750" h="361960">
                  <a:moveTo>
                    <a:pt x="0" y="9525"/>
                  </a:moveTo>
                  <a:cubicBezTo>
                    <a:pt x="242887" y="186531"/>
                    <a:pt x="485775" y="363538"/>
                    <a:pt x="723900" y="361950"/>
                  </a:cubicBezTo>
                  <a:cubicBezTo>
                    <a:pt x="962025" y="360363"/>
                    <a:pt x="1195387" y="180181"/>
                    <a:pt x="1428750" y="0"/>
                  </a:cubicBezTo>
                </a:path>
              </a:pathLst>
            </a:custGeom>
            <a:noFill/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フリーフォーム: 図形 25">
              <a:extLst>
                <a:ext uri="{FF2B5EF4-FFF2-40B4-BE49-F238E27FC236}">
                  <a16:creationId xmlns="" xmlns:a16="http://schemas.microsoft.com/office/drawing/2014/main" id="{11D6B92F-B67E-45A1-883A-338B08349E76}"/>
                </a:ext>
              </a:extLst>
            </p:cNvPr>
            <p:cNvSpPr/>
            <p:nvPr/>
          </p:nvSpPr>
          <p:spPr>
            <a:xfrm>
              <a:off x="5819775" y="3563388"/>
              <a:ext cx="1990725" cy="344986"/>
            </a:xfrm>
            <a:custGeom>
              <a:avLst/>
              <a:gdLst>
                <a:gd name="connsiteX0" fmla="*/ 0 w 1428750"/>
                <a:gd name="connsiteY0" fmla="*/ 9525 h 361960"/>
                <a:gd name="connsiteX1" fmla="*/ 723900 w 1428750"/>
                <a:gd name="connsiteY1" fmla="*/ 361950 h 361960"/>
                <a:gd name="connsiteX2" fmla="*/ 1428750 w 1428750"/>
                <a:gd name="connsiteY2" fmla="*/ 0 h 361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8750" h="361960">
                  <a:moveTo>
                    <a:pt x="0" y="9525"/>
                  </a:moveTo>
                  <a:cubicBezTo>
                    <a:pt x="242887" y="186531"/>
                    <a:pt x="485775" y="363538"/>
                    <a:pt x="723900" y="361950"/>
                  </a:cubicBezTo>
                  <a:cubicBezTo>
                    <a:pt x="962025" y="360363"/>
                    <a:pt x="1195387" y="180181"/>
                    <a:pt x="1428750" y="0"/>
                  </a:cubicBezTo>
                </a:path>
              </a:pathLst>
            </a:custGeom>
            <a:noFill/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28" name="正方形/長方形 27">
            <a:extLst>
              <a:ext uri="{FF2B5EF4-FFF2-40B4-BE49-F238E27FC236}">
                <a16:creationId xmlns="" xmlns:a16="http://schemas.microsoft.com/office/drawing/2014/main" id="{7EB119E1-3A96-4570-AA8F-7CFFE45A7237}"/>
              </a:ext>
            </a:extLst>
          </p:cNvPr>
          <p:cNvSpPr/>
          <p:nvPr/>
        </p:nvSpPr>
        <p:spPr>
          <a:xfrm>
            <a:off x="0" y="5101832"/>
            <a:ext cx="6858000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事業創造講座 講師紹介</a:t>
            </a:r>
            <a:endParaRPr kumimoji="1"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="" xmlns:a16="http://schemas.microsoft.com/office/drawing/2014/main" id="{145CE82D-86A7-49BD-AF52-EE5A07C23006}"/>
              </a:ext>
            </a:extLst>
          </p:cNvPr>
          <p:cNvSpPr/>
          <p:nvPr/>
        </p:nvSpPr>
        <p:spPr>
          <a:xfrm>
            <a:off x="1732584" y="5456484"/>
            <a:ext cx="483874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 smtClean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株式会社ヤマト 道の駅事業部 部長 兼　　　　　　　　　　 　　　　　　　　　　　　　　　　　　</a:t>
            </a:r>
            <a:endParaRPr lang="en-US" altLang="ja-JP" sz="1400" dirty="0" smtClean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  <a:p>
            <a:r>
              <a:rPr lang="ja-JP" altLang="en-US" sz="1400" dirty="0" smtClean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株式会社ロードステーション前橋上武 取締役駅長</a:t>
            </a:r>
            <a:endParaRPr lang="en-US" altLang="ja-JP" sz="1400" dirty="0" smtClean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  <a:p>
            <a:r>
              <a:rPr lang="ja-JP" altLang="en-US" sz="1400" dirty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　</a:t>
            </a:r>
            <a:r>
              <a:rPr lang="ja-JP" altLang="en-US" sz="1400" dirty="0" smtClean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　　　　　　　　　　　　　　  　　　星野</a:t>
            </a:r>
            <a:r>
              <a:rPr lang="en-US" altLang="ja-JP" sz="1400" dirty="0" smtClean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 </a:t>
            </a:r>
            <a:r>
              <a:rPr lang="ja-JP" altLang="en-US" sz="1400" dirty="0" smtClean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圭佑 </a:t>
            </a:r>
            <a:r>
              <a:rPr lang="ja-JP" altLang="en-US" sz="1400" dirty="0" smtClean="0"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氏</a:t>
            </a:r>
            <a:endParaRPr lang="ja-JP" altLang="en-US" sz="1400" dirty="0">
              <a:solidFill>
                <a:srgbClr val="FF0000"/>
              </a:solidFill>
              <a:latin typeface="HGS創英ﾌﾟﾚｾﾞﾝｽEB" panose="02020800000000000000" pitchFamily="18" charset="-128"/>
              <a:ea typeface="HGS創英ﾌﾟﾚｾﾞﾝｽEB" panose="02020800000000000000" pitchFamily="18" charset="-128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="" xmlns:a16="http://schemas.microsoft.com/office/drawing/2014/main" id="{3E0A920E-5525-4530-9F5F-D860707546DD}"/>
              </a:ext>
            </a:extLst>
          </p:cNvPr>
          <p:cNvSpPr/>
          <p:nvPr/>
        </p:nvSpPr>
        <p:spPr>
          <a:xfrm>
            <a:off x="1722864" y="6388971"/>
            <a:ext cx="4481087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b="1" dirty="0" smtClean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群馬大学在学中より </a:t>
            </a:r>
            <a:r>
              <a:rPr lang="en-US" altLang="ja-JP" sz="1200" b="1" dirty="0" smtClean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CRI</a:t>
            </a:r>
            <a:r>
              <a:rPr lang="ja-JP" altLang="en-US" sz="1200" b="1" dirty="0" smtClean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中央総研でマーケティング開発部の事業立ち上げに参画。約</a:t>
            </a:r>
            <a:r>
              <a:rPr lang="en-US" altLang="ja-JP" sz="1200" b="1" dirty="0" smtClean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12</a:t>
            </a:r>
            <a:r>
              <a:rPr lang="ja-JP" altLang="en-US" sz="1200" b="1" dirty="0" smtClean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年間の勤務後、</a:t>
            </a:r>
            <a:r>
              <a:rPr lang="en-US" altLang="ja-JP" sz="1200" b="1" dirty="0" smtClean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2014</a:t>
            </a:r>
            <a:r>
              <a:rPr lang="ja-JP" altLang="en-US" sz="1200" b="1" dirty="0" smtClean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年より株式会社ヤマトへ入社。企画推進部にて</a:t>
            </a:r>
            <a:r>
              <a:rPr lang="en-US" altLang="ja-JP" sz="1200" b="1" dirty="0" smtClean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ESCO</a:t>
            </a:r>
            <a:r>
              <a:rPr lang="ja-JP" altLang="en-US" sz="1200" b="1" dirty="0" smtClean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事業などの省エネ提案業務を担当する傍ら、道の駅建設のプロポーザルを担当し、「道の駅まえばし赤城」の計画策定から設計建設、運営に携わる。</a:t>
            </a:r>
            <a:endParaRPr lang="en-US" altLang="ja-JP" sz="1200" b="1" dirty="0" smtClean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r>
              <a:rPr lang="ja-JP" altLang="en-US" sz="1200" b="1" dirty="0" smtClean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現在は道の駅事業部 部長 兼 株式会社ロードステーション前橋上武 取締役駅長。</a:t>
            </a:r>
            <a:endParaRPr lang="en-US" altLang="ja-JP" sz="1200" b="1" dirty="0" smtClean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endParaRPr lang="ja-JP" altLang="ja-JP" sz="1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1100" b="1" dirty="0" smtClean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100" b="1" dirty="0">
              <a:solidFill>
                <a:srgbClr val="FF0000"/>
              </a:solidFill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="" xmlns:a16="http://schemas.microsoft.com/office/drawing/2014/main" id="{29319E7F-F50F-485D-A2F2-3F1518070FE5}"/>
              </a:ext>
            </a:extLst>
          </p:cNvPr>
          <p:cNvSpPr/>
          <p:nvPr/>
        </p:nvSpPr>
        <p:spPr>
          <a:xfrm>
            <a:off x="0" y="8007719"/>
            <a:ext cx="6858000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スケジュール</a:t>
            </a:r>
          </a:p>
        </p:txBody>
      </p:sp>
      <p:sp>
        <p:nvSpPr>
          <p:cNvPr id="35" name="正方形/長方形 34">
            <a:extLst>
              <a:ext uri="{FF2B5EF4-FFF2-40B4-BE49-F238E27FC236}">
                <a16:creationId xmlns="" xmlns:a16="http://schemas.microsoft.com/office/drawing/2014/main" id="{C0063F6A-3324-4D85-9279-4E442C6E2FA5}"/>
              </a:ext>
            </a:extLst>
          </p:cNvPr>
          <p:cNvSpPr/>
          <p:nvPr/>
        </p:nvSpPr>
        <p:spPr>
          <a:xfrm>
            <a:off x="31750" y="8333877"/>
            <a:ext cx="7327900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〇</a:t>
            </a:r>
            <a:r>
              <a:rPr lang="ja-JP" altLang="en-US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受付開始 　　　　    １</a:t>
            </a:r>
            <a:r>
              <a:rPr lang="en-US" altLang="ja-JP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r>
              <a:rPr lang="ja-JP" altLang="en-US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lang="ja-JP" altLang="en-US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０</a:t>
            </a:r>
            <a:endParaRPr lang="en-US" altLang="ja-JP" sz="1200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〇</a:t>
            </a:r>
            <a:r>
              <a:rPr lang="ja-JP" altLang="en-US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開　　　会　　　　　　 １５：</a:t>
            </a:r>
            <a:r>
              <a:rPr lang="en-US" altLang="ja-JP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</a:t>
            </a:r>
            <a:r>
              <a:rPr lang="ja-JP" altLang="en-US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０～</a:t>
            </a:r>
            <a:r>
              <a:rPr lang="en-US" altLang="ja-JP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15:15</a:t>
            </a:r>
            <a:r>
              <a:rPr lang="ja-JP" altLang="en-US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　　　　　　　</a:t>
            </a:r>
            <a:endParaRPr lang="en-US" altLang="ja-JP" sz="1200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en-US" altLang="ja-JP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</a:t>
            </a:r>
            <a:r>
              <a:rPr lang="ja-JP" altLang="en-US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開会挨拶　　　　　　　　　　　　　　　　　　　　　　　　 群馬ニュービジネス協議会 会長 中島利郎　　　　　　　　　　　　　　　　　　　　　　　　　　　　　</a:t>
            </a:r>
            <a:r>
              <a:rPr lang="en-US" altLang="ja-JP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                          </a:t>
            </a:r>
          </a:p>
          <a:p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en-US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講師紹介</a:t>
            </a:r>
            <a:endParaRPr lang="en-US" altLang="ja-JP" sz="1200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〇講　　　演 　　　　 　 １５：１</a:t>
            </a:r>
            <a:r>
              <a:rPr lang="en-US" altLang="ja-JP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lang="ja-JP" altLang="en-US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16:45</a:t>
            </a:r>
            <a:r>
              <a:rPr lang="ja-JP" altLang="en-US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株式会社ヤマト 道の駅事業部 部長 星野圭佑 氏　　　　　　　　　　　　　　　　　　　　　　　　　　　　　　　　　　　　　　　　　　　　　　　　　　　　　　　　　　　　　　　　　　</a:t>
            </a:r>
            <a:endParaRPr lang="en-US" altLang="ja-JP" sz="1200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　質疑応答　　　　　　　　　　　　　　　　　　　　　　　　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en-US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　　　　 　　　　　　　　　</a:t>
            </a: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〇交流懇親会　　　　  １７：００～</a:t>
            </a:r>
            <a:r>
              <a:rPr lang="en-US" altLang="ja-JP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18:30</a:t>
            </a:r>
            <a:r>
              <a:rPr lang="ja-JP" altLang="en-US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en-US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商工会議所１階レストラン「イタリア料理チイニョ」</a:t>
            </a:r>
            <a:r>
              <a:rPr lang="ja-JP" altLang="en-US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　　　　</a:t>
            </a:r>
            <a:endParaRPr lang="en-US" altLang="ja-JP" sz="1200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〇閉　　　会　　　　　　 １</a:t>
            </a:r>
            <a:r>
              <a:rPr lang="en-US" altLang="ja-JP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</a:t>
            </a:r>
            <a:r>
              <a:rPr lang="ja-JP" altLang="en-US" sz="12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：３０</a:t>
            </a:r>
            <a:r>
              <a:rPr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ja-JP" altLang="en-US" sz="1200" dirty="0" smtClean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　　　　</a:t>
            </a:r>
            <a:endParaRPr lang="en-US" altLang="ja-JP" sz="1200" dirty="0" smtClean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endParaRPr lang="en-US" altLang="ja-JP" sz="11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endParaRPr lang="en-US" altLang="ja-JP" sz="11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  <a:p>
            <a:endParaRPr lang="en-US" altLang="ja-JP" sz="11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</p:txBody>
      </p:sp>
      <p:sp>
        <p:nvSpPr>
          <p:cNvPr id="36" name="正方形/長方形 35">
            <a:extLst>
              <a:ext uri="{FF2B5EF4-FFF2-40B4-BE49-F238E27FC236}">
                <a16:creationId xmlns="" xmlns:a16="http://schemas.microsoft.com/office/drawing/2014/main" id="{746A58CC-1E36-48C8-89BB-0E3701ABD6D9}"/>
              </a:ext>
            </a:extLst>
          </p:cNvPr>
          <p:cNvSpPr/>
          <p:nvPr/>
        </p:nvSpPr>
        <p:spPr>
          <a:xfrm>
            <a:off x="0" y="9967738"/>
            <a:ext cx="6858000" cy="128743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46" name="グループ化 45">
            <a:extLst>
              <a:ext uri="{FF2B5EF4-FFF2-40B4-BE49-F238E27FC236}">
                <a16:creationId xmlns="" xmlns:a16="http://schemas.microsoft.com/office/drawing/2014/main" id="{4FAA01E5-19A2-46F4-AC69-70DD8C4C4276}"/>
              </a:ext>
            </a:extLst>
          </p:cNvPr>
          <p:cNvGrpSpPr/>
          <p:nvPr/>
        </p:nvGrpSpPr>
        <p:grpSpPr>
          <a:xfrm>
            <a:off x="473324" y="10074659"/>
            <a:ext cx="6886326" cy="1004496"/>
            <a:chOff x="80379" y="10036835"/>
            <a:chExt cx="6760896" cy="851324"/>
          </a:xfrm>
        </p:grpSpPr>
        <p:sp>
          <p:nvSpPr>
            <p:cNvPr id="37" name="正方形/長方形 36">
              <a:extLst>
                <a:ext uri="{FF2B5EF4-FFF2-40B4-BE49-F238E27FC236}">
                  <a16:creationId xmlns="" xmlns:a16="http://schemas.microsoft.com/office/drawing/2014/main" id="{C928C4C5-E2B5-4CF5-BFD8-5E885F7FD6F1}"/>
                </a:ext>
              </a:extLst>
            </p:cNvPr>
            <p:cNvSpPr/>
            <p:nvPr/>
          </p:nvSpPr>
          <p:spPr>
            <a:xfrm>
              <a:off x="80379" y="10036835"/>
              <a:ext cx="6760896" cy="8086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2000" dirty="0">
                  <a:solidFill>
                    <a:schemeClr val="bg1"/>
                  </a:solidFill>
                  <a:latin typeface="HG創英ﾌﾟﾚｾﾞﾝｽEB" panose="02020809000000000000" pitchFamily="17" charset="-128"/>
                  <a:ea typeface="HG創英ﾌﾟﾚｾﾞﾝｽEB" panose="02020809000000000000" pitchFamily="17" charset="-128"/>
                </a:rPr>
                <a:t>一般社団法人　群馬ニュービジネス</a:t>
              </a:r>
              <a:r>
                <a:rPr lang="ja-JP" altLang="en-US" sz="2000" dirty="0" smtClean="0">
                  <a:solidFill>
                    <a:schemeClr val="bg1"/>
                  </a:solidFill>
                  <a:latin typeface="HG創英ﾌﾟﾚｾﾞﾝｽEB" panose="02020809000000000000" pitchFamily="17" charset="-128"/>
                  <a:ea typeface="HG創英ﾌﾟﾚｾﾞﾝｽEB" panose="02020809000000000000" pitchFamily="17" charset="-128"/>
                </a:rPr>
                <a:t>協議会</a:t>
              </a:r>
              <a:endParaRPr lang="en-US" altLang="ja-JP" sz="2000" dirty="0" smtClean="0">
                <a:solidFill>
                  <a:schemeClr val="bg1"/>
                </a:solidFill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endParaRPr>
            </a:p>
            <a:p>
              <a:endParaRPr lang="en-US" altLang="ja-JP" dirty="0">
                <a:solidFill>
                  <a:schemeClr val="bg1"/>
                </a:solidFill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endParaRPr>
            </a:p>
            <a:p>
              <a:endParaRPr lang="en-US" altLang="ja-JP" dirty="0">
                <a:solidFill>
                  <a:schemeClr val="bg1"/>
                </a:solidFill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endParaRPr>
            </a:p>
          </p:txBody>
        </p:sp>
        <p:sp>
          <p:nvSpPr>
            <p:cNvPr id="38" name="正方形/長方形 37">
              <a:extLst>
                <a:ext uri="{FF2B5EF4-FFF2-40B4-BE49-F238E27FC236}">
                  <a16:creationId xmlns="" xmlns:a16="http://schemas.microsoft.com/office/drawing/2014/main" id="{04644A21-6F4A-4D1C-8C66-88159BF2D8A6}"/>
                </a:ext>
              </a:extLst>
            </p:cNvPr>
            <p:cNvSpPr/>
            <p:nvPr/>
          </p:nvSpPr>
          <p:spPr>
            <a:xfrm>
              <a:off x="80379" y="10522976"/>
              <a:ext cx="6760896" cy="3651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1100" dirty="0">
                  <a:solidFill>
                    <a:schemeClr val="bg1"/>
                  </a:solidFill>
                  <a:latin typeface="AR P丸ゴシック体M" panose="020B0600010101010101" pitchFamily="50" charset="-128"/>
                  <a:ea typeface="AR P丸ゴシック体M" panose="020B0600010101010101" pitchFamily="50" charset="-128"/>
                </a:rPr>
                <a:t>〒</a:t>
              </a:r>
              <a:r>
                <a:rPr lang="en-US" altLang="ja-JP" sz="1100" dirty="0">
                  <a:solidFill>
                    <a:schemeClr val="bg1"/>
                  </a:solidFill>
                  <a:latin typeface="AR P丸ゴシック体M" panose="020B0600010101010101" pitchFamily="50" charset="-128"/>
                  <a:ea typeface="AR P丸ゴシック体M" panose="020B0600010101010101" pitchFamily="50" charset="-128"/>
                </a:rPr>
                <a:t>371-0844</a:t>
              </a:r>
            </a:p>
            <a:p>
              <a:r>
                <a:rPr lang="ja-JP" altLang="en-US" sz="1100" dirty="0">
                  <a:solidFill>
                    <a:schemeClr val="bg1"/>
                  </a:solidFill>
                  <a:latin typeface="AR P丸ゴシック体M" panose="020B0600010101010101" pitchFamily="50" charset="-128"/>
                  <a:ea typeface="AR P丸ゴシック体M" panose="020B0600010101010101" pitchFamily="50" charset="-128"/>
                </a:rPr>
                <a:t>住所：前橋市古市町</a:t>
              </a:r>
              <a:r>
                <a:rPr lang="en-US" altLang="ja-JP" sz="1100" dirty="0">
                  <a:solidFill>
                    <a:schemeClr val="bg1"/>
                  </a:solidFill>
                  <a:latin typeface="AR P丸ゴシック体M" panose="020B0600010101010101" pitchFamily="50" charset="-128"/>
                  <a:ea typeface="AR P丸ゴシック体M" panose="020B0600010101010101" pitchFamily="50" charset="-128"/>
                </a:rPr>
                <a:t>1-49-1</a:t>
              </a:r>
              <a:r>
                <a:rPr lang="ja-JP" altLang="en-US" sz="1100" dirty="0">
                  <a:solidFill>
                    <a:schemeClr val="bg1"/>
                  </a:solidFill>
                  <a:latin typeface="AR P丸ゴシック体M" panose="020B0600010101010101" pitchFamily="50" charset="-128"/>
                  <a:ea typeface="AR P丸ゴシック体M" panose="020B0600010101010101" pitchFamily="50" charset="-128"/>
                </a:rPr>
                <a:t>　中央カレッジグループ本部館　</a:t>
              </a:r>
              <a:r>
                <a:rPr lang="en-US" altLang="ja-JP" sz="1100" dirty="0">
                  <a:solidFill>
                    <a:schemeClr val="bg1"/>
                  </a:solidFill>
                  <a:latin typeface="AR P丸ゴシック体M" panose="020B0600010101010101" pitchFamily="50" charset="-128"/>
                  <a:ea typeface="AR P丸ゴシック体M" panose="020B0600010101010101" pitchFamily="50" charset="-128"/>
                </a:rPr>
                <a:t>Tel:027-254-3220</a:t>
              </a:r>
            </a:p>
          </p:txBody>
        </p:sp>
        <p:cxnSp>
          <p:nvCxnSpPr>
            <p:cNvPr id="40" name="直線コネクタ 39">
              <a:extLst>
                <a:ext uri="{FF2B5EF4-FFF2-40B4-BE49-F238E27FC236}">
                  <a16:creationId xmlns="" xmlns:a16="http://schemas.microsoft.com/office/drawing/2014/main" id="{7215637E-E4E1-4473-BE85-3E9C1FB4564D}"/>
                </a:ext>
              </a:extLst>
            </p:cNvPr>
            <p:cNvCxnSpPr/>
            <p:nvPr/>
          </p:nvCxnSpPr>
          <p:spPr>
            <a:xfrm>
              <a:off x="172930" y="10486469"/>
              <a:ext cx="4152900" cy="0"/>
            </a:xfrm>
            <a:prstGeom prst="line">
              <a:avLst/>
            </a:prstGeom>
            <a:ln w="34925">
              <a:solidFill>
                <a:srgbClr val="FFC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正方形/長方形 40">
            <a:extLst>
              <a:ext uri="{FF2B5EF4-FFF2-40B4-BE49-F238E27FC236}">
                <a16:creationId xmlns="" xmlns:a16="http://schemas.microsoft.com/office/drawing/2014/main" id="{6CC19EF1-C9B6-432F-AB14-DFB6A140471F}"/>
              </a:ext>
            </a:extLst>
          </p:cNvPr>
          <p:cNvSpPr/>
          <p:nvPr/>
        </p:nvSpPr>
        <p:spPr>
          <a:xfrm>
            <a:off x="5204987" y="10555811"/>
            <a:ext cx="1356620" cy="2350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900" b="1" dirty="0">
                <a:solidFill>
                  <a:schemeClr val="tx1"/>
                </a:solidFill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ニュービジネス　群馬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="" xmlns:a16="http://schemas.microsoft.com/office/drawing/2014/main" id="{73A0E053-4E3D-46B8-AEE1-E0AD945F7C86}"/>
              </a:ext>
            </a:extLst>
          </p:cNvPr>
          <p:cNvSpPr/>
          <p:nvPr/>
        </p:nvSpPr>
        <p:spPr>
          <a:xfrm>
            <a:off x="6035877" y="10792706"/>
            <a:ext cx="525730" cy="21356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800" b="1" dirty="0">
                <a:solidFill>
                  <a:schemeClr val="bg1"/>
                </a:solidFill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検　索</a:t>
            </a:r>
          </a:p>
        </p:txBody>
      </p:sp>
      <p:pic>
        <p:nvPicPr>
          <p:cNvPr id="39" name="図 38" descr="C:\Users\Tetsuo Mitani\AppData\Local\Microsoft\Windows\INetCache\Content.Outlook\LFGL2NGG\sinboru.png">
            <a:extLst>
              <a:ext uri="{FF2B5EF4-FFF2-40B4-BE49-F238E27FC236}">
                <a16:creationId xmlns="" xmlns:a16="http://schemas.microsoft.com/office/drawing/2014/main" id="{00000000-0008-0000-0000-00000200000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303" y="1214344"/>
            <a:ext cx="1085850" cy="46343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正方形/長方形 1"/>
          <p:cNvSpPr/>
          <p:nvPr/>
        </p:nvSpPr>
        <p:spPr>
          <a:xfrm>
            <a:off x="5436572" y="3939318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ja-JP" altLang="en-US" sz="1200" dirty="0">
              <a:solidFill>
                <a:srgbClr val="FF0000"/>
              </a:solidFill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99307" y="2590294"/>
            <a:ext cx="14044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会　 費</a:t>
            </a:r>
            <a:r>
              <a:rPr kumimoji="1"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kumimoji="1" lang="en-US" altLang="ja-JP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4,000</a:t>
            </a:r>
            <a:r>
              <a:rPr kumimoji="1" lang="ja-JP" altLang="en-US" sz="1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円</a:t>
            </a:r>
            <a:endParaRPr kumimoji="1" lang="ja-JP" altLang="en-US" sz="1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4" y="5495884"/>
            <a:ext cx="1598474" cy="239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70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1820</TotalTime>
  <Words>240</Words>
  <Application>Microsoft Office PowerPoint</Application>
  <PresentationFormat>ワイド画面</PresentationFormat>
  <Paragraphs>35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5" baseType="lpstr">
      <vt:lpstr>AR P丸ゴシック体M</vt:lpstr>
      <vt:lpstr>AR丸ゴシック体M</vt:lpstr>
      <vt:lpstr>BIZ UDPゴシック</vt:lpstr>
      <vt:lpstr>BIZ UDP明朝 Medium</vt:lpstr>
      <vt:lpstr>HGP創英ﾌﾟﾚｾﾞﾝｽEB</vt:lpstr>
      <vt:lpstr>HGS創英ﾌﾟﾚｾﾞﾝｽEB</vt:lpstr>
      <vt:lpstr>HG創英ﾌﾟﾚｾﾞﾝｽEB</vt:lpstr>
      <vt:lpstr>ＭＳ Ｐゴシック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kawabata-yasuhiro</dc:creator>
  <cp:lastModifiedBy>GNBC 事務局</cp:lastModifiedBy>
  <cp:revision>173</cp:revision>
  <cp:lastPrinted>2025-07-07T03:58:51Z</cp:lastPrinted>
  <dcterms:created xsi:type="dcterms:W3CDTF">2022-11-11T01:46:27Z</dcterms:created>
  <dcterms:modified xsi:type="dcterms:W3CDTF">2025-07-07T04:02:13Z</dcterms:modified>
</cp:coreProperties>
</file>